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488" r:id="rId3"/>
    <p:sldId id="522" r:id="rId5"/>
    <p:sldId id="490" r:id="rId6"/>
    <p:sldId id="512" r:id="rId7"/>
    <p:sldId id="558" r:id="rId8"/>
    <p:sldId id="524" r:id="rId9"/>
    <p:sldId id="560" r:id="rId10"/>
    <p:sldId id="561" r:id="rId11"/>
    <p:sldId id="559" r:id="rId12"/>
    <p:sldId id="536" r:id="rId13"/>
    <p:sldId id="564" r:id="rId14"/>
    <p:sldId id="565" r:id="rId15"/>
    <p:sldId id="563" r:id="rId16"/>
    <p:sldId id="572" r:id="rId17"/>
    <p:sldId id="573" r:id="rId18"/>
    <p:sldId id="574" r:id="rId19"/>
    <p:sldId id="575" r:id="rId20"/>
    <p:sldId id="576" r:id="rId21"/>
    <p:sldId id="579" r:id="rId22"/>
    <p:sldId id="577" r:id="rId23"/>
    <p:sldId id="578" r:id="rId24"/>
    <p:sldId id="520" r:id="rId25"/>
    <p:sldId id="562" r:id="rId26"/>
    <p:sldId id="516" r:id="rId27"/>
    <p:sldId id="571" r:id="rId28"/>
    <p:sldId id="567" r:id="rId29"/>
    <p:sldId id="569" r:id="rId30"/>
    <p:sldId id="570" r:id="rId31"/>
  </p:sldIdLst>
  <p:sldSz cx="9144000" cy="5143500" type="screen16x9"/>
  <p:notesSz cx="6858000" cy="9144000"/>
  <p:custDataLst>
    <p:tags r:id="rId36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66" userDrawn="1">
          <p15:clr>
            <a:srgbClr val="A4A3A4"/>
          </p15:clr>
        </p15:guide>
        <p15:guide id="2" pos="3789" userDrawn="1">
          <p15:clr>
            <a:srgbClr val="A4A3A4"/>
          </p15:clr>
        </p15:guide>
        <p15:guide id="3" orient="horz" pos="1909" userDrawn="1">
          <p15:clr>
            <a:srgbClr val="A4A3A4"/>
          </p15:clr>
        </p15:guide>
        <p15:guide id="4" orient="horz" pos="1140" userDrawn="1">
          <p15:clr>
            <a:srgbClr val="A4A3A4"/>
          </p15:clr>
        </p15:guide>
        <p15:guide id="5" orient="horz" pos="700" userDrawn="1">
          <p15:clr>
            <a:srgbClr val="A4A3A4"/>
          </p15:clr>
        </p15:guide>
        <p15:guide id="6" pos="3059" userDrawn="1">
          <p15:clr>
            <a:srgbClr val="A4A3A4"/>
          </p15:clr>
        </p15:guide>
        <p15:guide id="7" pos="436" userDrawn="1">
          <p15:clr>
            <a:srgbClr val="A4A3A4"/>
          </p15:clr>
        </p15:guide>
        <p15:guide id="8" pos="54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A40F39"/>
    <a:srgbClr val="D6D8E0"/>
    <a:srgbClr val="698CF5"/>
    <a:srgbClr val="93CB94"/>
    <a:srgbClr val="84B770"/>
    <a:srgbClr val="84B76F"/>
    <a:srgbClr val="A4A3A4"/>
    <a:srgbClr val="CC6600"/>
    <a:srgbClr val="517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 autoAdjust="0"/>
    <p:restoredTop sz="80750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941" y="91"/>
      </p:cViewPr>
      <p:guideLst>
        <p:guide orient="horz" pos="2666"/>
        <p:guide pos="3789"/>
        <p:guide orient="horz" pos="1909"/>
        <p:guide orient="horz" pos="1140"/>
        <p:guide orient="horz" pos="700"/>
        <p:guide pos="3059"/>
        <p:guide pos="436"/>
        <p:guide pos="5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8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 DDQN is an off-policy method but PPO is on-policy, we propsoe to train them alternatively to avoid any interference.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background: black-box RL+profit maximize-&gt;discrimination</a:t>
            </a:r>
            <a:endParaRPr lang="en-US" altLang="zh-CN" dirty="0"/>
          </a:p>
          <a:p>
            <a:r>
              <a:rPr lang="en-US" altLang="zh-CN" dirty="0"/>
              <a:t>2. reflection: payment &amp; dispatching</a:t>
            </a:r>
            <a:endParaRPr lang="en-US" altLang="zh-CN" dirty="0"/>
          </a:p>
          <a:p>
            <a:r>
              <a:rPr lang="en-US" altLang="zh-CN" dirty="0"/>
              <a:t>3. infleucen: mental and physical health</a:t>
            </a:r>
            <a:endParaRPr lang="en-US" altLang="zh-CN" dirty="0"/>
          </a:p>
          <a:p>
            <a:r>
              <a:rPr lang="en-US" altLang="zh-CN" dirty="0"/>
              <a:t>4. behind reason: overuse individual information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data regulation policy requires:</a:t>
            </a:r>
            <a:br>
              <a:rPr lang="en-US" altLang="zh-CN" dirty="0"/>
            </a:br>
            <a:r>
              <a:rPr lang="en-US" altLang="zh-CN" dirty="0"/>
              <a:t>platform use minimum necessary data</a:t>
            </a:r>
            <a:endParaRPr lang="en-US" altLang="zh-CN" dirty="0"/>
          </a:p>
          <a:p>
            <a:r>
              <a:rPr lang="en-US" altLang="zh-CN" dirty="0"/>
              <a:t>customers &amp; couriers have the rights to decide whether to allow platform use and collect the individual data</a:t>
            </a:r>
            <a:endParaRPr lang="en-US" altLang="zh-CN" dirty="0"/>
          </a:p>
          <a:p>
            <a:r>
              <a:rPr lang="en-US" altLang="zh-CN" dirty="0"/>
              <a:t>also can change their choice at any time they want</a:t>
            </a:r>
            <a:endParaRPr lang="en-US" altLang="zh-CN" dirty="0"/>
          </a:p>
          <a:p>
            <a:r>
              <a:rPr lang="en-US" altLang="zh-CN" dirty="0"/>
              <a:t>2. mostly current works are based on statistical analysis and interview research on specific example</a:t>
            </a:r>
            <a:endParaRPr lang="en-US" altLang="zh-CN" dirty="0"/>
          </a:p>
          <a:p>
            <a:r>
              <a:rPr lang="en-US" altLang="zh-CN" dirty="0"/>
              <a:t>unsure about how DPR influence the behavior and profit of platforms and couriers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payment: continuous, dispatching: discrete; limited RL work considering the joint optimization for continous and discrete action space</a:t>
            </a:r>
            <a:endParaRPr lang="en-US" altLang="zh-CN" dirty="0"/>
          </a:p>
          <a:p>
            <a:r>
              <a:rPr lang="en-US" altLang="zh-CN" dirty="0"/>
              <a:t>2. courier behavior has two time scales</a:t>
            </a:r>
            <a:endParaRPr lang="en-US" altLang="zh-CN" dirty="0"/>
          </a:p>
          <a:p>
            <a:r>
              <a:rPr lang="en-US" altLang="zh-CN" dirty="0"/>
              <a:t>3. the game proces is complex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Exponential moving average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platform income from customer</a:t>
            </a:r>
            <a:endParaRPr lang="en-US" altLang="zh-CN" dirty="0"/>
          </a:p>
          <a:p>
            <a:r>
              <a:rPr lang="en-US" altLang="zh-CN" dirty="0"/>
              <a:t>platfomr outcome (payment to couriers)</a:t>
            </a:r>
            <a:endParaRPr lang="en-US" altLang="zh-CN" dirty="0"/>
          </a:p>
          <a:p>
            <a:r>
              <a:rPr lang="en-US" altLang="zh-CN" dirty="0"/>
              <a:t>customer satisfaction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pull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47.png"/><Relationship Id="rId4" Type="http://schemas.openxmlformats.org/officeDocument/2006/relationships/tags" Target="../tags/tag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0" Type="http://schemas.openxmlformats.org/officeDocument/2006/relationships/notesSlide" Target="../notesSlides/notesSlide25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835025" y="1344930"/>
            <a:ext cx="7473950" cy="119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Discriminatory Order Assignment and Payment-Setting of On-Demand Food-Delivery Platforms: The Impacts of Data Privacy Regulations</a:t>
            </a:r>
            <a:endParaRPr lang="en-US" altLang="zh-CN" sz="2400" b="1" dirty="0">
              <a:solidFill>
                <a:srgbClr val="002060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1975487" y="3453888"/>
            <a:ext cx="475488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  <a:sym typeface="+mn-ea"/>
              </a:rPr>
              <a:t>Presenter</a:t>
            </a: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: Zijian Zhao</a:t>
            </a:r>
            <a:endParaRPr lang="en-US" altLang="zh-CN" sz="1400" b="1" dirty="0" smtClean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Department of Civil and Environmental Engineering</a:t>
            </a:r>
            <a:endParaRPr lang="en-US" altLang="zh-CN" sz="1400" b="1" dirty="0">
              <a:latin typeface="+mn-lt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buNone/>
            </a:pPr>
            <a:r>
              <a:rPr lang="en-US" altLang="zh-CN" sz="1400" b="1" dirty="0" smtClean="0">
                <a:latin typeface="+mn-lt"/>
                <a:cs typeface="Calibri" panose="020F0502020204030204" pitchFamily="34" charset="0"/>
              </a:rPr>
              <a:t>The Hong Kong University of Science and Technology</a:t>
            </a:r>
            <a:endParaRPr lang="en-US" altLang="zh-CN" sz="1400" b="1" dirty="0">
              <a:latin typeface="+mn-lt"/>
              <a:cs typeface="Calibri" panose="020F0502020204030204" pitchFamily="34" charset="0"/>
            </a:endParaRPr>
          </a:p>
          <a:p>
            <a:pPr algn="ctr">
              <a:buNone/>
            </a:pP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3" y="285789"/>
            <a:ext cx="1807695" cy="578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2939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Solution Methodology for MDP of Platform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501650" y="586740"/>
            <a:ext cx="8412480" cy="4466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DDQN for Order Assignment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Summary: A neural network is employed to estimate the long-term reward (Q-value) for each courier selecting each order at each time step.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Utilization: Find the optimal dispatching strategy to maximize the global Q-value (long-term reward) at each step through bipartite matching.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Training: gradient descent to minimize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Temporal Difference (TD) error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2106295"/>
            <a:ext cx="2953385" cy="1888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65" y="4293870"/>
            <a:ext cx="6436360" cy="449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234180" y="2256790"/>
                <a:ext cx="4691380" cy="17183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 Q-value representing the value of assigning order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to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binary indicator for whether order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is assigned to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𝐷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distance between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and the origion of order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maximium matching distance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indices of orders to be assigned at time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180" y="2256790"/>
                <a:ext cx="4691380" cy="1718310"/>
              </a:xfrm>
              <a:prstGeom prst="rect">
                <a:avLst/>
              </a:prstGeom>
              <a:blipFill rotWithShape="1">
                <a:blip r:embed="rId3"/>
                <a:stretch>
                  <a:fillRect b="-1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4230370"/>
            <a:ext cx="3860165" cy="588645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585" y="598099"/>
            <a:ext cx="8001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29399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Solution Methodology for MDP of Platform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501650" y="598170"/>
            <a:ext cx="8412480" cy="3825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PPO for Payment Setting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Summary: An actor network is employed to directly generate payments for each courier, while a critic network estimates the V-value to guide the updating of the critic network. 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Finding: In our scenario, the PPO can directly utilize the Q-network of DDQN as the critic network.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Training of actor: policy gradient to maximize the objective function</a:t>
            </a:r>
            <a:endParaRPr lang="en-US" altLang="zh-CN" sz="1200" dirty="0" smtClean="0"/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5" y="1884680"/>
            <a:ext cx="4578350" cy="1844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603875" y="2531745"/>
                <a:ext cx="3580765" cy="11899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policy of DDQN (assignment)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zh-CN" sz="1200" dirty="0" smtClean="0"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rPr>
                      <m:t>: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policy of PPO (payment)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optimal order assignment action of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i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875" y="2531745"/>
                <a:ext cx="3580765" cy="11899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矩形 46"/>
          <p:cNvSpPr>
            <a:spLocks noChangeArrowheads="1"/>
          </p:cNvSpPr>
          <p:nvPr/>
        </p:nvSpPr>
        <p:spPr bwMode="auto">
          <a:xfrm>
            <a:off x="501585" y="170891"/>
            <a:ext cx="551053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Solution Methodology for CMAB of Couriers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01650" y="586740"/>
            <a:ext cx="8412480" cy="308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Thompson Sampling Method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Summary: Utilize a neural network to estimate the reward distribution for each action within a given state.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sym typeface="+mn-ea"/>
              </a:rPr>
              <a:t>Utilization</a:t>
            </a:r>
            <a:r>
              <a:rPr lang="en-US" altLang="zh-CN" sz="1200" dirty="0" smtClean="0"/>
              <a:t>: Select the action with the highest reward expectation.</a:t>
            </a:r>
            <a:endParaRPr lang="en-US" altLang="zh-CN" sz="1200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Training: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Model the reward distribution as a Gaussian distribution and train the network using Maximum Likelihood Estimation (MLE)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" y="2223135"/>
            <a:ext cx="4640580" cy="537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15" y="2760345"/>
            <a:ext cx="3248025" cy="5645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175385" y="3405505"/>
                <a:ext cx="6162675" cy="8750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 action index, corresponding to opt-in, opt-out, and exit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mean and standard deviation of the estimated reward distribution, respectively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experience buffer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385" y="3405505"/>
                <a:ext cx="6162675" cy="8750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222567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Training Process</a:t>
            </a:r>
            <a:endParaRPr lang="zh-CN" altLang="en-US" sz="20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 descr="m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" y="833755"/>
            <a:ext cx="4984115" cy="3874770"/>
          </a:xfrm>
          <a:prstGeom prst="rect">
            <a:avLst/>
          </a:prstGeom>
        </p:spPr>
      </p:pic>
      <p:sp>
        <p:nvSpPr>
          <p:cNvPr id="2" name="TextBox 16"/>
          <p:cNvSpPr txBox="1"/>
          <p:nvPr/>
        </p:nvSpPr>
        <p:spPr>
          <a:xfrm>
            <a:off x="5099050" y="833755"/>
            <a:ext cx="4044950" cy="3734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Phase1: Platform Training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train an 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adaptive policy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that optimally responds to </a:t>
            </a:r>
            <a:r>
              <a:rPr lang="en-US" altLang="zh-CN" sz="1200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all possible decisions made by couriers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Phase2</a:t>
            </a: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: Couriers Training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given the </a:t>
            </a:r>
            <a:r>
              <a:rPr lang="en-US" altLang="zh-CN" sz="1200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fixed well-trained platform strategy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, train couriers to </a:t>
            </a:r>
            <a:r>
              <a:rPr lang="en-US" altLang="zh-CN" sz="1200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identify the optimal long-term decisions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aimed at maximizing cumulative earnings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644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Food Delivery in Hong Kong, China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035" y="1598295"/>
            <a:ext cx="4023360" cy="26460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740"/>
            <a:ext cx="5138420" cy="283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8920" y="3498850"/>
            <a:ext cx="7309485" cy="1413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How platforms discriminate different types of couriers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couriers receive: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unit payment (payment per time)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more orders in peak time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orders in off-peak time</a:t>
            </a:r>
            <a:endPara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115" y="560705"/>
            <a:ext cx="3497580" cy="2793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661035"/>
            <a:ext cx="3268980" cy="265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855" y="661035"/>
            <a:ext cx="3237865" cy="2534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35" y="722630"/>
            <a:ext cx="3003550" cy="2472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8920" y="3498850"/>
            <a:ext cx="7309485" cy="1413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How platforms discriminate different types of couriers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couriers receive: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orders with lower workload (value)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total earnings (salary per hour)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885" y="644525"/>
            <a:ext cx="2985770" cy="25927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8920" y="3498850"/>
            <a:ext cx="7309485" cy="1413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What’s the influence of DPR to couriers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couriers have: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opt-out proportion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exit proportion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opt-in proportion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85" y="641985"/>
            <a:ext cx="3082925" cy="259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8920" y="3498850"/>
            <a:ext cx="8757285" cy="1413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What’s the influence of DPR to couriers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If couriers choose to opt in, those with higher reservation value have lower total earnings.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If couriers choose to opt out, different reservation value lead to similar total earnings.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603250"/>
            <a:ext cx="5096510" cy="289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" y="507365"/>
            <a:ext cx="880364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What’s the influence of DPR to platform and customers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457200" lvl="2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The platform gets higher profits since the increased number of active couriers helps fulfill more orders.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457200" lvl="2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Customers get better experience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due to the increased number of active couriers, which allows the platform to optimize planning better, leading to a lower order delivery times.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90500" y="1685925"/>
          <a:ext cx="8855075" cy="337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015"/>
                <a:gridCol w="1771015"/>
                <a:gridCol w="1771015"/>
                <a:gridCol w="1771015"/>
                <a:gridCol w="1771015"/>
              </a:tblGrid>
              <a:tr h="40830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Peak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Off-Peak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</a:tr>
              <a:tr h="40830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DPR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w/o DPR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DPR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w/o DPR</a:t>
                      </a:r>
                      <a:endParaRPr lang="en-US" altLang="zh-CN"/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Profits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12.31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0.77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11.17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0.71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4.57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0.28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4.42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0.25</a:t>
                      </a:r>
                      <a:endParaRPr lang="zh-CN" altLang="en-US"/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Order Pickup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3362.40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43.60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2679.40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120.40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1921.20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6.20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1882.9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26.80</a:t>
                      </a:r>
                      <a:endParaRPr lang="zh-CN" altLang="en-US"/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Service Rate (%)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57.18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0.74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45.57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2.05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98.02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0.32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96.06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1.37</a:t>
                      </a:r>
                      <a:endParaRPr lang="zh-CN" altLang="en-US"/>
                    </a:p>
                  </a:txBody>
                  <a:tcPr/>
                </a:tc>
              </a:tr>
              <a:tr h="4076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Overtime Order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192.40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15.40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172.60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16.60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100.00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17.00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117.80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5.80</a:t>
                      </a:r>
                      <a:endParaRPr lang="zh-CN" altLang="en-US"/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Overtime Rate</a:t>
                      </a:r>
                      <a:r>
                        <a:rPr lang="en-US" altLang="zh-CN" sz="1400">
                          <a:sym typeface="+mn-ea"/>
                        </a:rPr>
                        <a:t> (%)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5.72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0.53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6.45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0.73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5.21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0.89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6.26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0.32</a:t>
                      </a:r>
                      <a:endParaRPr lang="zh-CN" altLang="en-US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Average Delivery Time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20.70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0.22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21.17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0.57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19.24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0.29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20.64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0.40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827976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 Background: Algorithm Discrimination in Food-Delivery Platforms </a:t>
            </a:r>
            <a:endParaRPr lang="zh-CN" altLang="en-US" sz="2000" b="1" dirty="0">
              <a:solidFill>
                <a:schemeClr val="accent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145" y="605952"/>
            <a:ext cx="8129155" cy="296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Learning algorithm in food-delivery platforms: 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profit maximization: Platforms aim to achieve </a:t>
            </a:r>
            <a:r>
              <a:rPr lang="en-US" altLang="zh-CN" dirty="0" smtClean="0">
                <a:solidFill>
                  <a:srgbClr val="A40F3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optimal control</a:t>
            </a: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over couriers while </a:t>
            </a:r>
            <a:r>
              <a:rPr lang="en-US" altLang="zh-CN" dirty="0" smtClean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offering the</a:t>
            </a:r>
            <a:r>
              <a:rPr lang="en-US" altLang="zh-CN" dirty="0" smtClean="0">
                <a:solidFill>
                  <a:srgbClr val="2F5597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lowest payment</a:t>
            </a: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.</a:t>
            </a:r>
            <a:endParaRPr lang="en-US" altLang="zh-CN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overuse of privacy data: Platforms </a:t>
            </a:r>
            <a:r>
              <a:rPr lang="en-US" altLang="zh-CN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utilize personal data to differentiate between various types of couriers.</a:t>
            </a:r>
            <a:endParaRPr lang="en-US" altLang="zh-CN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Discriminatory algorithmic labor management: </a:t>
            </a:r>
            <a:endParaRPr lang="en-US" altLang="zh-CN" b="1" dirty="0" smtClean="0"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personalized payment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Couriers have varying expected salaries for the same work (referred to as ‘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reservation value’) →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violating principle of ‘</a:t>
            </a:r>
            <a:r>
              <a:rPr lang="en-US" altLang="zh-CN" i="1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equal pay for equal work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’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dispatching preference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Couriers with high willingness to work present higher certainty and lower costs for platforms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→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prioritize couriers with more favorite working pattern</a:t>
            </a:r>
            <a:endParaRPr lang="en-US" altLang="zh-CN" i="1" dirty="0">
              <a:solidFill>
                <a:srgbClr val="A40F3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Couriers controlled by algorithms: 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 descr="meituan"/>
          <p:cNvPicPr>
            <a:picLocks noChangeAspect="1"/>
          </p:cNvPicPr>
          <p:nvPr/>
        </p:nvPicPr>
        <p:blipFill>
          <a:blip r:embed="rId1"/>
          <a:srcRect l="16834"/>
          <a:stretch>
            <a:fillRect/>
          </a:stretch>
        </p:blipFill>
        <p:spPr>
          <a:xfrm>
            <a:off x="1386205" y="3566795"/>
            <a:ext cx="1910715" cy="1292860"/>
          </a:xfrm>
          <a:prstGeom prst="rect">
            <a:avLst/>
          </a:prstGeom>
        </p:spPr>
      </p:pic>
      <p:pic>
        <p:nvPicPr>
          <p:cNvPr id="19" name="图片 18" descr="b719-innckce9090871"/>
          <p:cNvPicPr>
            <a:picLocks noChangeAspect="1"/>
          </p:cNvPicPr>
          <p:nvPr/>
        </p:nvPicPr>
        <p:blipFill>
          <a:blip r:embed="rId2"/>
          <a:srcRect l="2730" t="14030" r="4884" b="28292"/>
          <a:stretch>
            <a:fillRect/>
          </a:stretch>
        </p:blipFill>
        <p:spPr>
          <a:xfrm>
            <a:off x="5852160" y="3566795"/>
            <a:ext cx="1910715" cy="1292860"/>
          </a:xfrm>
          <a:prstGeom prst="rect">
            <a:avLst/>
          </a:prstGeom>
        </p:spPr>
      </p:pic>
      <p:pic>
        <p:nvPicPr>
          <p:cNvPr id="20" name="图片 19" descr="59b08c553a8b053b2be46428"/>
          <p:cNvPicPr>
            <a:picLocks noChangeAspect="1"/>
          </p:cNvPicPr>
          <p:nvPr/>
        </p:nvPicPr>
        <p:blipFill>
          <a:blip r:embed="rId3"/>
          <a:srcRect l="3144" r="1296"/>
          <a:stretch>
            <a:fillRect/>
          </a:stretch>
        </p:blipFill>
        <p:spPr>
          <a:xfrm>
            <a:off x="3700780" y="3559810"/>
            <a:ext cx="1920875" cy="1299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" y="574040"/>
            <a:ext cx="88036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Comparison of courier</a:t>
            </a:r>
            <a:r>
              <a:rPr 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 choices w/ and w/o DPR:</a:t>
            </a:r>
            <a:endParaRPr lang="en-US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944880"/>
            <a:ext cx="3082925" cy="2595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5" y="944880"/>
            <a:ext cx="3206115" cy="2616835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/>
        </p:nvGraphicFramePr>
        <p:xfrm>
          <a:off x="1371600" y="3761105"/>
          <a:ext cx="640016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On-Peak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DPR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w/o DPR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Exit Rate (%)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9.36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1.16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 27.16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3.14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235" y="965835"/>
            <a:ext cx="2868295" cy="24904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65" y="1003300"/>
            <a:ext cx="2842260" cy="2433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725" y="574040"/>
            <a:ext cx="88036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Comparison of courier</a:t>
            </a:r>
            <a:r>
              <a:rPr 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 choices w/ and w/o DPR:</a:t>
            </a:r>
            <a:endParaRPr lang="en-US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371600" y="3761105"/>
          <a:ext cx="640016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Off-Peak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DPR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w/o DPR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Exit Rate (%)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25.02</a:t>
                      </a:r>
                      <a:r>
                        <a:rPr lang="en-US" altLang="en-US"/>
                        <a:t>±</a:t>
                      </a:r>
                      <a:r>
                        <a:rPr lang="en-US" altLang="zh-CN"/>
                        <a:t>2.6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ym typeface="+mn-ea"/>
                        </a:rPr>
                        <a:t>36.00</a:t>
                      </a:r>
                      <a:r>
                        <a:rPr lang="en-US" altLang="en-US" sz="1400">
                          <a:sym typeface="+mn-ea"/>
                        </a:rPr>
                        <a:t>±</a:t>
                      </a:r>
                      <a:r>
                        <a:rPr lang="en-US" altLang="zh-CN" sz="1400">
                          <a:sym typeface="+mn-ea"/>
                        </a:rPr>
                        <a:t>2.30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376929" y="1835662"/>
            <a:ext cx="8037383" cy="66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buNone/>
            </a:pPr>
            <a:r>
              <a:rPr lang="en-US" altLang="zh-CN" b="1" dirty="0" smtClean="0">
                <a:solidFill>
                  <a:srgbClr val="002060"/>
                </a:solidFill>
                <a:latin typeface="Arial" panose="020B0604020202020204" pitchFamily="34" charset="0"/>
              </a:rPr>
              <a:t>Thanks for your attention!</a:t>
            </a:r>
            <a:endParaRPr lang="en-US" altLang="zh-CN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84" name="矩形 46"/>
          <p:cNvSpPr>
            <a:spLocks noChangeArrowheads="1"/>
          </p:cNvSpPr>
          <p:nvPr/>
        </p:nvSpPr>
        <p:spPr bwMode="auto">
          <a:xfrm>
            <a:off x="2918578" y="3033598"/>
            <a:ext cx="2886710" cy="69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Presented by Zijian Zhao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>
              <a:buNone/>
            </a:pP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9" y="308796"/>
            <a:ext cx="1807695" cy="578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170891"/>
            <a:ext cx="3599180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Neural Network Architecture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 descr="net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1158240"/>
            <a:ext cx="4484370" cy="28759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1365" y="971550"/>
            <a:ext cx="4572635" cy="3691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Shared Heterogeneous Encoder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shared structure enhances the extraction of robust features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heterogeneous structure facilitates simultaneous processing of opt-in and opt-out couriers.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Triple Decision Heads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for payment setting, order assignment, and courier long-term choice, respectively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Multi-LoRA for Couriers CMAB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shared encoder enables couriers to understand the platform's strategy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multiple lora prevents homogenous strategies among couriers, promoting diverse decision-making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en-US" altLang="zh-CN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644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Food Delivery in Hong Kong, China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628585" y="3355295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Comparative Policies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3704590"/>
            <a:ext cx="3638550" cy="1398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0" y="1201420"/>
            <a:ext cx="3590925" cy="2202180"/>
          </a:xfrm>
          <a:prstGeom prst="rect">
            <a:avLst/>
          </a:prstGeom>
        </p:spPr>
      </p:pic>
      <p:pic>
        <p:nvPicPr>
          <p:cNvPr id="2" name="图片 1" descr="delivery_density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" y="1167765"/>
            <a:ext cx="4533265" cy="215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24" t="12521"/>
          <a:stretch>
            <a:fillRect/>
          </a:stretch>
        </p:blipFill>
        <p:spPr>
          <a:xfrm>
            <a:off x="1270" y="661035"/>
            <a:ext cx="3032125" cy="1682115"/>
          </a:xfrm>
          <a:prstGeom prst="rect">
            <a:avLst/>
          </a:prstGeom>
        </p:spPr>
      </p:pic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3"/>
          <a:srcRect t="14541"/>
          <a:stretch>
            <a:fillRect/>
          </a:stretch>
        </p:blipFill>
        <p:spPr>
          <a:xfrm>
            <a:off x="5996305" y="661035"/>
            <a:ext cx="3148965" cy="168211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395" t="14042" r="2466"/>
          <a:stretch>
            <a:fillRect/>
          </a:stretch>
        </p:blipFill>
        <p:spPr>
          <a:xfrm>
            <a:off x="3005455" y="655320"/>
            <a:ext cx="2991485" cy="1687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795" y="2752090"/>
            <a:ext cx="7309485" cy="488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How platforms discriminate different types of couriers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zh-CN" altLang="en-US" sz="1400" b="1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95" y="3173095"/>
            <a:ext cx="4572000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For opt-in couriers </a:t>
            </a: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(blue curves)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 </a:t>
            </a:r>
            <a:b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couriers receive: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unit payments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workloads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lower total earnings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3840" y="3173095"/>
            <a:ext cx="4495800" cy="1628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For opt-out couriers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(red curves)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:</a:t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reservation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couriers experience: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higher unit payments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slightly lower workloads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similar earnings compaerd to low reservation couriers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342900" lvl="1" indent="0">
              <a:lnSpc>
                <a:spcPct val="130000"/>
              </a:lnSpc>
              <a:buNone/>
            </a:pPr>
            <a:endParaRPr lang="en-US" altLang="zh-CN" sz="1400" i="1" dirty="0" smtClea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extBox 8"/>
          <p:cNvSpPr txBox="1"/>
          <p:nvPr>
            <p:custDataLst>
              <p:tags r:id="rId6"/>
            </p:custDataLst>
          </p:nvPr>
        </p:nvSpPr>
        <p:spPr>
          <a:xfrm>
            <a:off x="1270" y="2343150"/>
            <a:ext cx="300355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sz="1200" smtClean="0">
                <a:latin typeface="Arial" panose="020B0604020202020204" pitchFamily="34" charset="0"/>
                <a:ea typeface="微软雅黑" panose="020B0503020204020204" pitchFamily="34" charset="-122"/>
              </a:rPr>
              <a:t>Unit Payment (payment per minute)</a:t>
            </a:r>
            <a:endParaRPr 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8"/>
          <p:cNvSpPr txBox="1"/>
          <p:nvPr>
            <p:custDataLst>
              <p:tags r:id="rId7"/>
            </p:custDataLst>
          </p:nvPr>
        </p:nvSpPr>
        <p:spPr>
          <a:xfrm>
            <a:off x="3005455" y="2343150"/>
            <a:ext cx="300228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sz="1200" smtClean="0">
                <a:latin typeface="Arial" panose="020B0604020202020204" pitchFamily="34" charset="0"/>
                <a:ea typeface="微软雅黑" panose="020B0503020204020204" pitchFamily="34" charset="-122"/>
              </a:rPr>
              <a:t>Total Workload (measured by time)</a:t>
            </a:r>
            <a:endParaRPr 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Box 8"/>
          <p:cNvSpPr txBox="1"/>
          <p:nvPr>
            <p:custDataLst>
              <p:tags r:id="rId8"/>
            </p:custDataLst>
          </p:nvPr>
        </p:nvSpPr>
        <p:spPr>
          <a:xfrm>
            <a:off x="6142990" y="2343150"/>
            <a:ext cx="300228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sz="1200" smtClean="0">
                <a:latin typeface="Arial" panose="020B0604020202020204" pitchFamily="34" charset="0"/>
                <a:ea typeface="微软雅黑" panose="020B0503020204020204" pitchFamily="34" charset="-122"/>
              </a:rPr>
              <a:t>Total Earning (whole preiod)</a:t>
            </a:r>
            <a:endParaRPr 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650" y="751840"/>
            <a:ext cx="4039235" cy="2609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How DPR affects couriers behavior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lvl="2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More couriers are attracted to choose opt-out option on the platform, leading to a lower exiting rate.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457200" lvl="2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DPR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effectively protects the rights of high-reservation couriers, allowing them to choose opt out to access more work opportunities.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rcRect t="5843"/>
          <a:stretch>
            <a:fillRect/>
          </a:stretch>
        </p:blipFill>
        <p:spPr>
          <a:xfrm>
            <a:off x="5003165" y="207010"/>
            <a:ext cx="4065270" cy="4185285"/>
          </a:xfrm>
          <a:prstGeom prst="rect">
            <a:avLst/>
          </a:prstGeom>
        </p:spPr>
      </p:pic>
      <p:sp>
        <p:nvSpPr>
          <p:cNvPr id="14" name="TextBox 8"/>
          <p:cNvSpPr txBox="1"/>
          <p:nvPr>
            <p:custDataLst>
              <p:tags r:id="rId2"/>
            </p:custDataLst>
          </p:nvPr>
        </p:nvSpPr>
        <p:spPr>
          <a:xfrm>
            <a:off x="5003165" y="4399915"/>
            <a:ext cx="4065270" cy="278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Proportion of Choices Among Couriers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52051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How DPR affects platform profits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1237615"/>
            <a:ext cx="6343015" cy="2628900"/>
          </a:xfrm>
          <a:prstGeom prst="rect">
            <a:avLst/>
          </a:prstGeom>
        </p:spPr>
      </p:pic>
      <p:sp>
        <p:nvSpPr>
          <p:cNvPr id="4" name="TextBox 9"/>
          <p:cNvSpPr txBox="1"/>
          <p:nvPr/>
        </p:nvSpPr>
        <p:spPr>
          <a:xfrm>
            <a:off x="382551" y="3981331"/>
            <a:ext cx="820655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The platform gets higher profits since the increased number of active couriers helps fulfill more orders.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585" y="752051"/>
            <a:ext cx="820655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How DPR affects customers satisfication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？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46"/>
          <p:cNvSpPr>
            <a:spLocks noChangeArrowheads="1"/>
          </p:cNvSpPr>
          <p:nvPr/>
        </p:nvSpPr>
        <p:spPr bwMode="auto">
          <a:xfrm>
            <a:off x="501585" y="170891"/>
            <a:ext cx="1774825" cy="49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Case Studies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955" y="1122680"/>
            <a:ext cx="6245860" cy="2683510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382551" y="3981331"/>
            <a:ext cx="8206552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Customers get better experience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due to the increased number of active couriers, which allows the platform to optimize planning better, leading to a lower order delivery times.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556768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Background: Data Privacy Regulation (DPR)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265" y="608330"/>
            <a:ext cx="8001000" cy="4535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Take GDPR (Europe) as an example: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Article 6.1.a : Data processing is </a:t>
            </a:r>
            <a:r>
              <a:rPr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lawful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only when the data subject has provided consent for one or more </a:t>
            </a:r>
            <a:r>
              <a:rPr lang="en-US" altLang="zh-CN" dirty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specific purposes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Article 7.2: Individuals have the </a:t>
            </a:r>
            <a:r>
              <a:rPr lang="en-US" altLang="zh-CN" dirty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right to withdraw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consent </a:t>
            </a:r>
            <a:r>
              <a:rPr lang="en-US" altLang="zh-CN" dirty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at any time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, and the process for withdrawal must be as simple as providing consent.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Basic principles of DPR: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2F559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data minimization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6286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user content, </a:t>
            </a:r>
            <a:r>
              <a:rPr lang="en-US" altLang="zh-CN" dirty="0">
                <a:solidFill>
                  <a:srgbClr val="A40F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individual control over personal information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950" y="2440305"/>
            <a:ext cx="24015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</a:rPr>
              <a:t>GDPR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7110" y="2419985"/>
            <a:ext cx="240093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CCPA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5645" y="2419985"/>
            <a:ext cx="2694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PIPL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 descr="GDP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926465"/>
            <a:ext cx="2402840" cy="1599565"/>
          </a:xfrm>
          <a:prstGeom prst="rect">
            <a:avLst/>
          </a:prstGeom>
        </p:spPr>
      </p:pic>
      <p:pic>
        <p:nvPicPr>
          <p:cNvPr id="6" name="图片 5" descr="CCP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926465"/>
            <a:ext cx="2417445" cy="1608455"/>
          </a:xfrm>
          <a:prstGeom prst="rect">
            <a:avLst/>
          </a:prstGeom>
        </p:spPr>
      </p:pic>
      <p:pic>
        <p:nvPicPr>
          <p:cNvPr id="8" name="图片 7" descr="images"/>
          <p:cNvPicPr>
            <a:picLocks noChangeAspect="1"/>
          </p:cNvPicPr>
          <p:nvPr/>
        </p:nvPicPr>
        <p:blipFill>
          <a:blip r:embed="rId3"/>
          <a:srcRect l="4489" r="4510"/>
          <a:stretch>
            <a:fillRect/>
          </a:stretch>
        </p:blipFill>
        <p:spPr>
          <a:xfrm>
            <a:off x="3255645" y="926465"/>
            <a:ext cx="2690495" cy="159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028"/>
            <a:ext cx="2664508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0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Research Questions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381" y="608144"/>
            <a:ext cx="800100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Challenges in identifying the DPR for stakeholders: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The dispatching strategy and payment strategy of platforms are coupled.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Couriers' behaviors occur on different time scales: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long-term: decide whether to work on the platform and whether to share their personal information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short-term: determine whether to accept assigned orders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Complex game process between platform and couriers, as well as among the couriers themselves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>
                <a:sym typeface="+mn-ea"/>
              </a:rPr>
              <a:t>Research questions:</a:t>
            </a:r>
            <a:endParaRPr lang="en-US" altLang="zh-CN" b="1" dirty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Q1: How to model and optimize the behavior and strategy of platforms and couriers? </a:t>
            </a:r>
            <a:endParaRPr lang="en-US" altLang="zh-CN" dirty="0" smtClean="0">
              <a:sym typeface="+mn-ea"/>
            </a:endParaRPr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Q2: How does the discriminatory algorithm influence platforms and couriers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pPr marL="6286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sym typeface="+mn-ea"/>
              </a:rPr>
              <a:t>Q3: How does data privacy regulation policy influence food delivery market?</a:t>
            </a:r>
            <a:endParaRPr lang="en-US" altLang="zh-CN" dirty="0" smtClean="0"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/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矩形 46"/>
          <p:cNvSpPr>
            <a:spLocks noChangeArrowheads="1"/>
          </p:cNvSpPr>
          <p:nvPr/>
        </p:nvSpPr>
        <p:spPr bwMode="auto">
          <a:xfrm>
            <a:off x="501585" y="206451"/>
            <a:ext cx="22923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System Workflow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workflow"/>
          <p:cNvPicPr>
            <a:picLocks noChangeAspect="1"/>
          </p:cNvPicPr>
          <p:nvPr/>
        </p:nvPicPr>
        <p:blipFill>
          <a:blip r:embed="rId1"/>
          <a:srcRect t="26419"/>
          <a:stretch>
            <a:fillRect/>
          </a:stretch>
        </p:blipFill>
        <p:spPr>
          <a:xfrm>
            <a:off x="741680" y="640715"/>
            <a:ext cx="7591425" cy="16217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995" y="2386965"/>
            <a:ext cx="8206740" cy="2299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Platform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determine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order assignment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and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payment setting</a:t>
            </a:r>
            <a:endParaRPr lang="en-US" altLang="zh-CN" sz="1200" i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</a:rPr>
              <a:t>Couriers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long-term: choose from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opt-in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(work with providing personal information),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opt-out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(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work without providing personal information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), or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exit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(do not work) at the beginning of each time period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short-term: determine </a:t>
            </a:r>
            <a:r>
              <a:rPr lang="en-US" altLang="zh-CN" sz="1200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whether to accept the assigned order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based on payment and individual reservation value</a:t>
            </a:r>
            <a:endParaRPr lang="en-US" altLang="zh-CN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Customers &amp; Restaurants: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</a:rPr>
              <a:t>set orders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at arbitrary times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0858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</a:rPr>
              <a:t>cancel the order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if not confirmed within a maximium time threshold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991"/>
            <a:ext cx="31432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Platform: MDP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7343140" cy="18180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ea typeface="微软雅黑" panose="020B0503020204020204" pitchFamily="34" charset="-122"/>
                    <a:cs typeface="+mn-lt"/>
                  </a:rPr>
                  <a:t>State:</a:t>
                </a:r>
                <a:r>
                  <a:rPr lang="en-US" altLang="zh-CN" dirty="0" smtClean="0">
                    <a:ea typeface="微软雅黑" panose="020B0503020204020204" pitchFamily="34" charset="-122"/>
                    <a:cs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time step;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set of courier indices;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200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 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: state of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, defined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𝑡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𝐺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200" i="1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courier information, including location, en route orders, and remaining capacity ...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informations of orders to be assigned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t</a:t>
                </a:r>
                <a:endParaRPr lang="en-US" altLang="zh-CN" sz="1200" i="1" dirty="0" smtClean="0">
                  <a:ea typeface="微软雅黑" panose="020B0503020204020204" pitchFamily="34" charset="-122"/>
                  <a:cs typeface="+mn-lt"/>
                  <a:sym typeface="+mn-ea"/>
                </a:endParaRPr>
              </a:p>
              <a:p>
                <a:pPr marL="1085850" lvl="2" indent="-285750">
                  <a:lnSpc>
                    <a:spcPct val="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𝐺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global</m:t>
                    </m:r>
                    <m:r>
                      <a:rPr lang="en-US" altLang="zh-CN" sz="1200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12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information</m:t>
                    </m:r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, such as the number of couriers who choose to opt-in and opt-out ...</a:t>
                </a:r>
                <a:endParaRPr lang="en-US" altLang="zh-CN" sz="1200" i="1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endParaRPr lang="en-US" altLang="zh-CN" dirty="0">
                  <a:ea typeface="微软雅黑" panose="020B0503020204020204" pitchFamily="34" charset="-122"/>
                  <a:cs typeface="+mn-lt"/>
                </a:endParaRPr>
              </a:p>
              <a:p>
                <a:pPr marL="342900" lvl="2">
                  <a:lnSpc>
                    <a:spcPct val="150000"/>
                  </a:lnSpc>
                </a:pPr>
                <a:endParaRPr lang="en-US" altLang="zh-CN" sz="1200" dirty="0">
                  <a:ea typeface="微软雅黑" panose="020B0503020204020204" pitchFamily="34" charset="-122"/>
                  <a:cs typeface="+mn-lt"/>
                </a:endParaRPr>
              </a:p>
              <a:p>
                <a:endParaRPr lang="en-US" altLang="zh-CN" dirty="0" smtClean="0">
                  <a:ea typeface="微软雅黑" panose="020B0503020204020204" pitchFamily="34" charset="-122"/>
                  <a:cs typeface="+mn-lt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7343140" cy="1818005"/>
              </a:xfrm>
              <a:prstGeom prst="rect">
                <a:avLst/>
              </a:prstGeom>
              <a:blipFill rotWithShape="1">
                <a:blip r:embed="rId1"/>
                <a:stretch>
                  <a:fillRect b="-58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2467610"/>
            <a:ext cx="7491095" cy="2084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991"/>
            <a:ext cx="31432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Platform: MDP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001000" cy="39071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>
                    <a:ea typeface="微软雅黑" panose="020B0503020204020204" pitchFamily="34" charset="-122"/>
                    <a:cs typeface="+mn-lt"/>
                  </a:rPr>
                  <a:t>How platforms record courier individual information in state space?</a:t>
                </a:r>
                <a:r>
                  <a:rPr lang="en-US" altLang="zh-CN" sz="1200" b="1" dirty="0" smtClean="0">
                    <a:ea typeface="微软雅黑" panose="020B0503020204020204" pitchFamily="34" charset="-122"/>
                    <a:cs typeface="+mn-lt"/>
                  </a:rPr>
                  <a:t> </a:t>
                </a:r>
                <a:endParaRPr lang="en-US" altLang="zh-CN" sz="1200" b="1" i="1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9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Platforms can record courier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behavioral data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in the state space to distinguish their types. However, recording all couriers’ behavioral data seems unfeasible, since the data volume is often too large. 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9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We propose an alternative approach: </a:t>
                </a:r>
                <a:r>
                  <a:rPr lang="en-US" altLang="zh-CN" sz="1200" dirty="0" smtClean="0">
                    <a:solidFill>
                      <a:srgbClr val="2F5597"/>
                    </a:solidFill>
                    <a:ea typeface="微软雅黑" panose="020B0503020204020204" pitchFamily="34" charset="-122"/>
                    <a:cs typeface="+mn-lt"/>
                  </a:rPr>
                  <a:t>recording the average unit payment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(payment per minute of work) related to accepting and rejecting behaviors for each courier.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lvl="1" indent="0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None/>
                </a:pP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average 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unit payment about accepting/rejecting behavior of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  <a:sym typeface="+mn-ea"/>
                  </a:rPr>
                  <a:t>t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  <a:sym typeface="+mn-ea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𝑢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unit payment for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: behavior of courier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i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at time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t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(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1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represents acceptance and </a:t>
                </a:r>
                <a:r>
                  <a:rPr lang="en-US" altLang="zh-CN" sz="1200" i="1" dirty="0" smtClean="0">
                    <a:ea typeface="微软雅黑" panose="020B0503020204020204" pitchFamily="34" charset="-122"/>
                    <a:cs typeface="+mn-lt"/>
                  </a:rPr>
                  <a:t>0</a:t>
                </a: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represents rejection)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1085850" lvl="2" indent="-285750">
                  <a:lnSpc>
                    <a:spcPct val="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η: update rate</a:t>
                </a:r>
                <a:endParaRPr lang="en-US" altLang="zh-CN" sz="1200" dirty="0" smtClean="0">
                  <a:ea typeface="微软雅黑" panose="020B0503020204020204" pitchFamily="34" charset="-122"/>
                  <a:cs typeface="+mn-lt"/>
                </a:endParaRPr>
              </a:p>
              <a:p>
                <a:pPr marL="628650" lvl="1" indent="-285750">
                  <a:lnSpc>
                    <a:spcPct val="9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Platforms can classify couriers based on the mean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ℎ</m:t>
                        </m:r>
                      </m:e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sz="12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num>
                      <m:den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200" dirty="0" smtClean="0">
                    <a:ea typeface="微软雅黑" panose="020B0503020204020204" pitchFamily="34" charset="-122"/>
                    <a:cs typeface="+mn-lt"/>
                  </a:rPr>
                  <a:t>).</a:t>
                </a:r>
                <a:endParaRPr lang="en-US" altLang="zh-CN" dirty="0" smtClean="0">
                  <a:ea typeface="微软雅黑" panose="020B0503020204020204" pitchFamily="34" charset="-122"/>
                  <a:cs typeface="+mn-lt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001000" cy="39071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55" y="2226310"/>
            <a:ext cx="3096895" cy="688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208991"/>
            <a:ext cx="314325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Platform: MDP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461375" cy="16960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Action:</a:t>
                </a:r>
                <a:r>
                  <a:rPr lang="en-US" altLang="zh-CN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200" i="1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 </a:t>
                </a:r>
                <a:r>
                  <a:rPr lang="en-US" altLang="zh-CN" sz="12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represents the action for courier </a:t>
                </a:r>
                <a:r>
                  <a:rPr lang="en-US" altLang="zh-CN" sz="1200" i="1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i</a:t>
                </a:r>
                <a:r>
                  <a:rPr lang="en-US" altLang="zh-CN" sz="12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  at time </a:t>
                </a:r>
                <a:r>
                  <a:rPr lang="en-US" altLang="zh-CN" sz="1200" i="1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t</a:t>
                </a:r>
                <a:endParaRPr lang="en-US" altLang="zh-CN" sz="1200" dirty="0" smtClean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decision vector indicating which orders are assigned to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t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971550" lvl="2" indent="-171450">
                  <a:lnSpc>
                    <a:spcPct val="1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]=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indicates order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j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is assigned to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 </a:t>
                </a:r>
                <a:endParaRPr lang="en-US" altLang="zh-CN" sz="1200" dirty="0" smtClean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 marL="628650" lvl="1" indent="-285750">
                  <a:lnSpc>
                    <a:spcPct val="1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payment to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342900" lvl="2">
                  <a:lnSpc>
                    <a:spcPct val="150000"/>
                  </a:lnSpc>
                </a:pP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461375" cy="1696085"/>
              </a:xfrm>
              <a:prstGeom prst="rect">
                <a:avLst/>
              </a:prstGeom>
              <a:blipFill rotWithShape="1">
                <a:blip r:embed="rId1"/>
                <a:stretch>
                  <a:fillRect b="-8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6"/>
              <p:cNvSpPr txBox="1"/>
              <p:nvPr/>
            </p:nvSpPr>
            <p:spPr>
              <a:xfrm>
                <a:off x="541020" y="2113280"/>
                <a:ext cx="7602220" cy="28644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Reward Function:</a:t>
                </a:r>
                <a:endParaRPr lang="en-US" altLang="zh-CN" b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 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global reward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reward for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 </m:t>
                        </m:r>
                      </m:sub>
                      <m:sup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1200" dirty="0" smtClean="0">
                    <a:latin typeface="Cambria Math" panose="02040503050406030204" pitchFamily="18" charset="0"/>
                    <a:ea typeface="微软雅黑" panose="020B0503020204020204" pitchFamily="34" charset="-122"/>
                    <a:sym typeface="+mn-ea"/>
                  </a:rPr>
                  <a:t>set of working courier indices</a:t>
                </a:r>
                <a:endParaRPr lang="en-US" altLang="zh-CN" sz="1200" dirty="0" smtClean="0">
                  <a:latin typeface="Cambria Math" panose="02040503050406030204" pitchFamily="18" charset="0"/>
                  <a:ea typeface="微软雅黑" panose="020B0503020204020204" pitchFamily="34" charset="-122"/>
                  <a:sym typeface="+mn-ea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Wingdings" panose="05000000000000000000" charset="0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β: positive weights 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trip distance of oredr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j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u="heavy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 the number of en-route orders for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that will exceed their expected time;</a:t>
                </a:r>
                <a14:m>
                  <m:oMath xmlns:m="http://schemas.openxmlformats.org/officeDocument/2006/math">
                    <m:r>
                      <a:rPr lang="en-US" altLang="zh-CN" sz="1200" dirty="0"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m:t> 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u="heavy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additional travel time of all en-route orders for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time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t</a:t>
                </a:r>
                <a:endParaRPr lang="en-US" altLang="zh-CN" sz="1200" i="1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" y="2113280"/>
                <a:ext cx="7602220" cy="28644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" y="2536190"/>
            <a:ext cx="3857625" cy="675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55" y="3144520"/>
            <a:ext cx="6489700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650" y="208915"/>
            <a:ext cx="5972175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b="1" dirty="0" smtClean="0">
                <a:solidFill>
                  <a:srgbClr val="002060"/>
                </a:solidFill>
                <a:latin typeface="Arial" panose="020B0604020202020204" pitchFamily="34" charset="0"/>
                <a:sym typeface="+mn-ea"/>
              </a:rPr>
              <a:t>Model for Couriers: Logit Model &amp; CMAB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01650" y="675005"/>
                <a:ext cx="8357870" cy="40722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Short-term Decision -- Logit Model:</a:t>
                </a: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endParaRPr lang="en-US" altLang="zh-CN" sz="1200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  <m:r>
                      <a:rPr lang="en-US" altLang="zh-CN" sz="12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order acceptance probability of courier </a:t>
                </a:r>
                <a:r>
                  <a:rPr lang="en-US" altLang="zh-CN" sz="1200" i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: utility of accepting the order, </a:t>
                </a:r>
                <a:r>
                  <a:rPr lang="en-US" altLang="zh-CN" sz="1200" dirty="0" smtClean="0">
                    <a:solidFill>
                      <a:srgbClr val="2F5597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proportional to payment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i="1" dirty="0" smtClean="0">
                            <a:solidFill>
                              <a:srgbClr val="2F5597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, </a:t>
                </a:r>
                <a:r>
                  <a:rPr lang="en-US" altLang="zh-CN" sz="1200" dirty="0" smtClean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inversely proportional to reservation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1200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: utility of rejecting the order</a:t>
                </a:r>
                <a:endParaRPr lang="en-US" altLang="zh-CN" sz="12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altLang="zh-CN" b="1" dirty="0" smtClean="0">
                    <a:latin typeface="Arial" panose="020B0604020202020204" pitchFamily="34" charset="0"/>
                    <a:ea typeface="微软雅黑" panose="020B0503020204020204" pitchFamily="34" charset="-122"/>
                    <a:sym typeface="+mn-ea"/>
                  </a:rPr>
                  <a:t>Long-term Decision -- Contextual Multi-Armed Bandits (CMAB)</a:t>
                </a:r>
                <a:r>
                  <a:rPr lang="zh-CN" altLang="en-US" b="1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：</a:t>
                </a:r>
                <a:endParaRPr lang="en-US" altLang="zh-CN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2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6286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information  of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episode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, including the reservation value, initial location, and platform strategy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action of courier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 at episode </a:t>
                </a:r>
                <a:r>
                  <a:rPr lang="en-US" altLang="zh-CN" sz="1200" i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, including opt-in, opt-out, and exit</a:t>
                </a:r>
                <a:endPara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Opt-in/Opt-out reward: the accumulative income over the entire period (episode)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marL="628650" lvl="1" indent="-285750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Exit reward: a fixed utility (varying among periods)</a:t>
                </a:r>
                <a:endPara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en-US" altLang="zh-CN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675005"/>
                <a:ext cx="8357870" cy="4072255"/>
              </a:xfrm>
              <a:prstGeom prst="rect">
                <a:avLst/>
              </a:prstGeom>
              <a:blipFill rotWithShape="1">
                <a:blip r:embed="rId1"/>
                <a:stretch>
                  <a:fillRect b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253740" y="357505"/>
            <a:ext cx="3048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" y="1069340"/>
            <a:ext cx="2497455" cy="696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40" y="3011805"/>
            <a:ext cx="4262120" cy="63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697*265"/>
  <p:tag name="TABLE_ENDDRAG_RECT" val="15*112*697*265"/>
</p:tagLst>
</file>

<file path=ppt/tags/tag2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3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4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5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6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7.xml><?xml version="1.0" encoding="utf-8"?>
<p:tagLst xmlns:p="http://schemas.openxmlformats.org/presentationml/2006/main">
  <p:tag name="KSO_WM_DIAGRAM_VIRTUALLY_FRAME" val="{&quot;height&quot;:246.10031496062987,&quot;left&quot;:0.1,&quot;top&quot;:51.6,&quot;width&quot;:757.1528346456694}"/>
</p:tagLst>
</file>

<file path=ppt/tags/tag8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10976</Words>
  <Application>WPS 演示</Application>
  <PresentationFormat>On-screen Show (16:9)</PresentationFormat>
  <Paragraphs>400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Arial Black</vt:lpstr>
      <vt:lpstr>Wingdings 2</vt:lpstr>
      <vt:lpstr>Wingdings</vt:lpstr>
      <vt:lpstr>幼圆</vt:lpstr>
      <vt:lpstr>Calibri</vt:lpstr>
      <vt:lpstr>Cambria Math</vt:lpstr>
      <vt:lpstr>MS Mincho</vt:lpstr>
      <vt:lpstr>Segoe Print</vt:lpstr>
      <vt:lpstr>Arial Unicode MS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赵子健</cp:lastModifiedBy>
  <cp:revision>788</cp:revision>
  <cp:lastPrinted>2023-09-13T13:29:00Z</cp:lastPrinted>
  <dcterms:created xsi:type="dcterms:W3CDTF">2014-06-03T07:56:00Z</dcterms:created>
  <dcterms:modified xsi:type="dcterms:W3CDTF">2025-08-26T02:42:10Z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791DBB856C1143E0A91DF5700A402977_12</vt:lpwstr>
  </property>
  <property fmtid="{D5CDD505-2E9C-101B-9397-08002B2CF9AE}" pid="3" name="KSOProductBuildVer">
    <vt:lpwstr>2052-12.1.0.22529</vt:lpwstr>
  </property>
</Properties>
</file>